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conomica"/>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59e2140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59e2140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bd8e368c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bd8e368c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Clr>
                <a:schemeClr val="dk1"/>
              </a:buClr>
              <a:buSzPts val="1100"/>
              <a:buFont typeface="Arial"/>
              <a:buNone/>
            </a:pPr>
            <a:r>
              <a:rPr lang="en" sz="1200">
                <a:solidFill>
                  <a:schemeClr val="dk1"/>
                </a:solidFill>
                <a:latin typeface="Open Sans"/>
                <a:ea typeface="Open Sans"/>
                <a:cs typeface="Open Sans"/>
                <a:sym typeface="Open Sans"/>
              </a:rPr>
              <a:t>Low closeness centrality means high number of hops that must be taken in order to connect to the other distant nodes in the network.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6bd8e368c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bd8e368c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bd8e368c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d8e368c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“Nonrelated” is equivalent to “engaging socially”, this majoritarily involves acquaintances and weak ties, like village shop workers with whom a villager interacts at each transaction for instance, or a neighbor with whom they are not necessarily close but exchange some niceties.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bd8e368c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bd8e368c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Age: </a:t>
            </a:r>
            <a:r>
              <a:rPr lang="en">
                <a:solidFill>
                  <a:schemeClr val="dk1"/>
                </a:solidFill>
                <a:latin typeface="Open Sans"/>
                <a:ea typeface="Open Sans"/>
                <a:cs typeface="Open Sans"/>
                <a:sym typeface="Open Sans"/>
              </a:rPr>
              <a:t>As a person advances through their life, they tend to form strong bonds, making close friends, etc.</a:t>
            </a:r>
            <a:endParaRPr>
              <a:solidFill>
                <a:schemeClr val="dk1"/>
              </a:solidFill>
              <a:latin typeface="Open Sans"/>
              <a:ea typeface="Open Sans"/>
              <a:cs typeface="Open Sans"/>
              <a:sym typeface="Open Sans"/>
            </a:endParaRPr>
          </a:p>
          <a:p>
            <a:pPr indent="0" lvl="0" marL="0" rtl="0" algn="just">
              <a:lnSpc>
                <a:spcPct val="150000"/>
              </a:lnSpc>
              <a:spcBef>
                <a:spcPts val="0"/>
              </a:spcBef>
              <a:spcAft>
                <a:spcPts val="0"/>
              </a:spcAft>
              <a:buClr>
                <a:schemeClr val="dk1"/>
              </a:buClr>
              <a:buSzPts val="1100"/>
              <a:buFont typeface="Arial"/>
              <a:buNone/>
            </a:pPr>
            <a:r>
              <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bd8e368c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bd8e368c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solidFill>
                  <a:schemeClr val="dk1"/>
                </a:solidFill>
                <a:latin typeface="Open Sans"/>
                <a:ea typeface="Open Sans"/>
                <a:cs typeface="Open Sans"/>
                <a:sym typeface="Open Sans"/>
              </a:rPr>
              <a:t>Back in 2001, only roughly 25% of all 18-year-olds in rural India were attending school, as the rest have dropped out by that age. By 2016, the number of 18-year-olds attending schools and colleges had risen by up to 70%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bd8e368c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d8e368c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59e2140c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59e2140c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We may summarize Granovetter’s hypothesis as follows. This Granovetter-based score, if high for a certain individual, expresses the fact that (s)he forms strong bonds with the people closest to them -i.e. those who they have multiple common friends with- and weak ones with those they are socially distant from. In contrast, if this score is low, it means that the person forms strong ties even with those who are distant from them socially.</a:t>
            </a:r>
            <a:endParaRPr sz="12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bd8e36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bd8e36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bd8e368c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bd8e368c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59e2140c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59e2140c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stronger the tie between two individuals, the bigger the fraction of common frien</a:t>
            </a:r>
            <a:r>
              <a:rPr lang="en" sz="1200">
                <a:solidFill>
                  <a:schemeClr val="dk1"/>
                </a:solidFill>
                <a:latin typeface="Times New Roman"/>
                <a:ea typeface="Times New Roman"/>
                <a:cs typeface="Times New Roman"/>
                <a:sym typeface="Times New Roman"/>
              </a:rPr>
              <a:t>ds they have</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Perceived centrality vs actual centrality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bd5811e0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bd5811e0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bd5811e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bd5811e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Sveriges Riksbank Prize in Economic Sciences in Memory of Alfred Nobel 2019 was awarded jointly to Abhijit Banerjee, Esther Duflo and Michael Kremer "for their experimental approach to alleviating global poverty."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bd5811e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bd5811e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59e2140c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9e2140c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59e2140c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9e2140c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bd5811e0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bd5811e0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Village 52. 1525 individuals. 327 households.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bd8e368c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bd8e368c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59e2140c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59e2140c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918648"/>
            <a:ext cx="3216300" cy="20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Social Network Analysis of Rural Indian Villages</a:t>
            </a:r>
            <a:endParaRPr/>
          </a:p>
        </p:txBody>
      </p:sp>
      <p:sp>
        <p:nvSpPr>
          <p:cNvPr id="63" name="Google Shape;63;p13"/>
          <p:cNvSpPr txBox="1"/>
          <p:nvPr>
            <p:ph idx="1" type="subTitle"/>
          </p:nvPr>
        </p:nvSpPr>
        <p:spPr>
          <a:xfrm>
            <a:off x="3044700" y="3116571"/>
            <a:ext cx="3075000" cy="11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Anastasia Kvasha</a:t>
            </a:r>
            <a:endParaRPr/>
          </a:p>
          <a:p>
            <a:pPr indent="0" lvl="0" marL="0" rtl="0" algn="ctr">
              <a:spcBef>
                <a:spcPts val="0"/>
              </a:spcBef>
              <a:spcAft>
                <a:spcPts val="0"/>
              </a:spcAft>
              <a:buNone/>
            </a:pPr>
            <a:r>
              <a:rPr lang="en"/>
              <a:t>Gyorgy Attila Ruzicska</a:t>
            </a:r>
            <a:endParaRPr/>
          </a:p>
          <a:p>
            <a:pPr indent="0" lvl="0" marL="0" rtl="0" algn="ctr">
              <a:spcBef>
                <a:spcPts val="0"/>
              </a:spcBef>
              <a:spcAft>
                <a:spcPts val="0"/>
              </a:spcAft>
              <a:buNone/>
            </a:pPr>
            <a:r>
              <a:rPr lang="en"/>
              <a:t>Salma Taoufiq</a:t>
            </a:r>
            <a:endParaRPr/>
          </a:p>
        </p:txBody>
      </p:sp>
      <p:pic>
        <p:nvPicPr>
          <p:cNvPr id="64" name="Google Shape;64;p13"/>
          <p:cNvPicPr preferRelativeResize="0"/>
          <p:nvPr/>
        </p:nvPicPr>
        <p:blipFill>
          <a:blip r:embed="rId3">
            <a:alphaModFix/>
          </a:blip>
          <a:stretch>
            <a:fillRect/>
          </a:stretch>
        </p:blipFill>
        <p:spPr>
          <a:xfrm>
            <a:off x="6656775" y="1476899"/>
            <a:ext cx="2564001" cy="366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Specifications</a:t>
            </a:r>
            <a:endParaRPr/>
          </a:p>
        </p:txBody>
      </p:sp>
      <p:sp>
        <p:nvSpPr>
          <p:cNvPr id="127" name="Google Shape;127;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Tie</a:t>
            </a:r>
            <a:r>
              <a:rPr lang="en"/>
              <a:t>dness measure = β</a:t>
            </a:r>
            <a:r>
              <a:rPr lang="en" sz="1100"/>
              <a:t>0 </a:t>
            </a:r>
            <a:r>
              <a:rPr lang="en"/>
              <a:t>+ </a:t>
            </a:r>
            <a:r>
              <a:rPr lang="en"/>
              <a:t>β</a:t>
            </a:r>
            <a:r>
              <a:rPr lang="en" sz="1100"/>
              <a:t>1  </a:t>
            </a:r>
            <a:r>
              <a:rPr lang="en"/>
              <a:t>*betweenness_c + β</a:t>
            </a:r>
            <a:r>
              <a:rPr lang="en" sz="1100"/>
              <a:t>2  </a:t>
            </a:r>
            <a:r>
              <a:rPr lang="en"/>
              <a:t>*closeness_c + β</a:t>
            </a:r>
            <a:r>
              <a:rPr lang="en" sz="1100"/>
              <a:t>j  </a:t>
            </a:r>
            <a:r>
              <a:rPr lang="en"/>
              <a:t>*degree_c</a:t>
            </a:r>
            <a:r>
              <a:rPr lang="en" sz="1100"/>
              <a:t>j </a:t>
            </a:r>
            <a:endParaRPr sz="1100"/>
          </a:p>
          <a:p>
            <a:pPr indent="0" lvl="0" marL="0" rtl="0" algn="l">
              <a:spcBef>
                <a:spcPts val="1600"/>
              </a:spcBef>
              <a:spcAft>
                <a:spcPts val="0"/>
              </a:spcAft>
              <a:buNone/>
            </a:pPr>
            <a:r>
              <a:rPr lang="en"/>
              <a:t>+ β</a:t>
            </a:r>
            <a:r>
              <a:rPr lang="en" sz="1100"/>
              <a:t>4</a:t>
            </a:r>
            <a:r>
              <a:rPr lang="en"/>
              <a:t>* gender + β</a:t>
            </a:r>
            <a:r>
              <a:rPr lang="en" sz="1100"/>
              <a:t>5 </a:t>
            </a:r>
            <a:r>
              <a:rPr lang="en"/>
              <a:t>*age + β</a:t>
            </a:r>
            <a:r>
              <a:rPr lang="en" sz="1100"/>
              <a:t>6 </a:t>
            </a:r>
            <a:r>
              <a:rPr lang="en"/>
              <a:t>* educ + β</a:t>
            </a:r>
            <a:r>
              <a:rPr lang="en" sz="1100"/>
              <a:t>7 </a:t>
            </a:r>
            <a:r>
              <a:rPr lang="en"/>
              <a:t>*native + β</a:t>
            </a:r>
            <a:r>
              <a:rPr lang="en" sz="1100"/>
              <a:t>8 </a:t>
            </a:r>
            <a:r>
              <a:rPr lang="en"/>
              <a:t>* work + β</a:t>
            </a:r>
            <a:r>
              <a:rPr lang="en" sz="1100"/>
              <a:t>9</a:t>
            </a:r>
            <a:r>
              <a:rPr lang="en"/>
              <a:t>*shg_participate</a:t>
            </a:r>
            <a:endParaRPr/>
          </a:p>
          <a:p>
            <a:pPr indent="0" lvl="0" marL="0" rtl="0" algn="l">
              <a:spcBef>
                <a:spcPts val="1600"/>
              </a:spcBef>
              <a:spcAft>
                <a:spcPts val="0"/>
              </a:spcAft>
              <a:buNone/>
            </a:pPr>
            <a:r>
              <a:rPr lang="en"/>
              <a:t>+ β</a:t>
            </a:r>
            <a:r>
              <a:rPr lang="en" sz="1100"/>
              <a:t>10  </a:t>
            </a:r>
            <a:r>
              <a:rPr lang="en"/>
              <a:t>* savings + β</a:t>
            </a:r>
            <a:r>
              <a:rPr lang="en" sz="1100"/>
              <a:t>11 </a:t>
            </a:r>
            <a:r>
              <a:rPr lang="en"/>
              <a:t>* election_card </a:t>
            </a:r>
            <a:r>
              <a:rPr lang="en" sz="1100"/>
              <a:t> </a:t>
            </a:r>
            <a:r>
              <a:rPr lang="en"/>
              <a:t>+ β</a:t>
            </a:r>
            <a:r>
              <a:rPr lang="en" sz="1100"/>
              <a:t>12 </a:t>
            </a:r>
            <a:r>
              <a:rPr lang="en"/>
              <a:t>*ration_card + β</a:t>
            </a:r>
            <a:r>
              <a:rPr lang="en" sz="1100"/>
              <a:t>13 </a:t>
            </a:r>
            <a:r>
              <a:rPr lang="en"/>
              <a:t>* head_of_hh+</a:t>
            </a:r>
            <a:endParaRPr/>
          </a:p>
          <a:p>
            <a:pPr indent="0" lvl="0" marL="0" rtl="0" algn="l">
              <a:spcBef>
                <a:spcPts val="1600"/>
              </a:spcBef>
              <a:spcAft>
                <a:spcPts val="0"/>
              </a:spcAft>
              <a:buNone/>
            </a:pPr>
            <a:r>
              <a:rPr lang="en"/>
              <a:t> β</a:t>
            </a:r>
            <a:r>
              <a:rPr lang="en" sz="1100"/>
              <a:t>13 </a:t>
            </a:r>
            <a:r>
              <a:rPr lang="en"/>
              <a:t>* spouse_of_head_of_hh + …</a:t>
            </a:r>
            <a:endParaRPr/>
          </a:p>
          <a:p>
            <a:pPr indent="0" lvl="0" marL="0" rtl="0" algn="l">
              <a:spcBef>
                <a:spcPts val="1600"/>
              </a:spcBef>
              <a:spcAft>
                <a:spcPts val="0"/>
              </a:spcAft>
              <a:buNone/>
            </a:pPr>
            <a:r>
              <a:rPr lang="en"/>
              <a:t>Other dummies include: religion, caste, mother tongue and several household related measures</a:t>
            </a:r>
            <a:endParaRPr/>
          </a:p>
          <a:p>
            <a:pPr indent="0" lvl="0" marL="0" rtl="0" algn="l">
              <a:spcBef>
                <a:spcPts val="1600"/>
              </a:spcBef>
              <a:spcAft>
                <a:spcPts val="1600"/>
              </a:spcAft>
              <a:buNone/>
            </a:pPr>
            <a:r>
              <a:rPr lang="en"/>
              <a:t>for j=1,2,...,12</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155850" y="200925"/>
            <a:ext cx="8832300" cy="86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“Tiedness” - Network Structure</a:t>
            </a:r>
            <a:endParaRPr/>
          </a:p>
        </p:txBody>
      </p:sp>
      <p:sp>
        <p:nvSpPr>
          <p:cNvPr id="133" name="Google Shape;133;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More central </a:t>
            </a:r>
            <a:r>
              <a:rPr lang="en"/>
              <a:t>villagers are expected to have more connections that can be deemed as weak, thus </a:t>
            </a:r>
            <a:r>
              <a:rPr b="1" lang="en"/>
              <a:t>making their “tiedness” low</a:t>
            </a:r>
            <a:r>
              <a:rPr lang="en"/>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 </a:t>
            </a:r>
            <a:r>
              <a:rPr b="1" lang="en"/>
              <a:t>High betweenness centrality</a:t>
            </a:r>
            <a:r>
              <a:rPr lang="en"/>
              <a:t> ------ </a:t>
            </a:r>
            <a:r>
              <a:rPr b="1" lang="en"/>
              <a:t>weakly tied,</a:t>
            </a:r>
            <a:r>
              <a:rPr lang="en"/>
              <a:t> since these nodes have the most control over the flow of information between others and if removed from the network they will disrupt communications between remaining villagers the most due to their strategic position on the largest number of paths taken by messages.</a:t>
            </a:r>
            <a:endParaRPr sz="1200">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“Tiedness” - Degree Centrality Across Layers</a:t>
            </a:r>
            <a:endParaRPr/>
          </a:p>
        </p:txBody>
      </p:sp>
      <p:sp>
        <p:nvSpPr>
          <p:cNvPr id="139" name="Google Shape;139;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 detailed exploration across all 12 layers was made.</a:t>
            </a:r>
            <a:endParaRPr/>
          </a:p>
          <a:p>
            <a:pPr indent="0" lvl="0" marL="0" rtl="0" algn="l">
              <a:spcBef>
                <a:spcPts val="1600"/>
              </a:spcBef>
              <a:spcAft>
                <a:spcPts val="0"/>
              </a:spcAft>
              <a:buNone/>
            </a:pPr>
            <a:r>
              <a:rPr b="1" lang="en"/>
              <a:t>General trend: High degree centrality </a:t>
            </a:r>
            <a:r>
              <a:rPr lang="en"/>
              <a:t>----- </a:t>
            </a:r>
            <a:r>
              <a:rPr b="1" lang="en"/>
              <a:t>strong tiedness.</a:t>
            </a:r>
            <a:endParaRPr b="1"/>
          </a:p>
          <a:p>
            <a:pPr indent="0" lvl="0" marL="0" rtl="0" algn="l">
              <a:spcBef>
                <a:spcPts val="1600"/>
              </a:spcBef>
              <a:spcAft>
                <a:spcPts val="0"/>
              </a:spcAft>
              <a:buNone/>
            </a:pPr>
            <a:r>
              <a:rPr lang="en"/>
              <a:t>The higher the number of people a villager </a:t>
            </a:r>
            <a:r>
              <a:rPr b="1" lang="en"/>
              <a:t>gives/takes advice from</a:t>
            </a:r>
            <a:r>
              <a:rPr lang="en"/>
              <a:t>, </a:t>
            </a:r>
            <a:r>
              <a:rPr b="1" lang="en"/>
              <a:t>borrows/lends money to</a:t>
            </a:r>
            <a:r>
              <a:rPr lang="en"/>
              <a:t>, and </a:t>
            </a:r>
            <a:r>
              <a:rPr b="1" lang="en"/>
              <a:t>attends the same religious temple with</a:t>
            </a:r>
            <a:r>
              <a:rPr lang="en"/>
              <a:t>, the </a:t>
            </a:r>
            <a:r>
              <a:rPr lang="en" u="sng"/>
              <a:t>more strongly tied</a:t>
            </a:r>
            <a:r>
              <a:rPr lang="en"/>
              <a:t> they are. </a:t>
            </a:r>
            <a:endParaRPr/>
          </a:p>
          <a:p>
            <a:pPr indent="0" lvl="0" marL="0" rtl="0" algn="l">
              <a:spcBef>
                <a:spcPts val="1600"/>
              </a:spcBef>
              <a:spcAft>
                <a:spcPts val="1600"/>
              </a:spcAft>
              <a:buNone/>
            </a:pPr>
            <a:r>
              <a:rPr lang="en"/>
              <a:t>These types of relationships are based on trust.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“Tiedness” - Degree Centrality Across Layers</a:t>
            </a:r>
            <a:endParaRPr/>
          </a:p>
        </p:txBody>
      </p:sp>
      <p:sp>
        <p:nvSpPr>
          <p:cNvPr id="145" name="Google Shape;145;p25"/>
          <p:cNvSpPr txBox="1"/>
          <p:nvPr>
            <p:ph idx="1" type="body"/>
          </p:nvPr>
        </p:nvSpPr>
        <p:spPr>
          <a:xfrm>
            <a:off x="311700" y="1212100"/>
            <a:ext cx="8377200" cy="89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A</a:t>
            </a:r>
            <a:r>
              <a:rPr lang="en"/>
              <a:t>pprox. 46% of all ties have a maximum strength of 12.</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t/>
            </a:r>
            <a:endParaRPr b="1"/>
          </a:p>
        </p:txBody>
      </p:sp>
      <p:pic>
        <p:nvPicPr>
          <p:cNvPr id="146" name="Google Shape;146;p25"/>
          <p:cNvPicPr preferRelativeResize="0"/>
          <p:nvPr/>
        </p:nvPicPr>
        <p:blipFill>
          <a:blip r:embed="rId3">
            <a:alphaModFix/>
          </a:blip>
          <a:stretch>
            <a:fillRect/>
          </a:stretch>
        </p:blipFill>
        <p:spPr>
          <a:xfrm>
            <a:off x="4863744" y="2108500"/>
            <a:ext cx="4280257" cy="2755350"/>
          </a:xfrm>
          <a:prstGeom prst="rect">
            <a:avLst/>
          </a:prstGeom>
          <a:noFill/>
          <a:ln>
            <a:noFill/>
          </a:ln>
        </p:spPr>
      </p:pic>
      <p:sp>
        <p:nvSpPr>
          <p:cNvPr id="147" name="Google Shape;147;p25"/>
          <p:cNvSpPr txBox="1"/>
          <p:nvPr/>
        </p:nvSpPr>
        <p:spPr>
          <a:xfrm>
            <a:off x="311700" y="2242725"/>
            <a:ext cx="4428900" cy="2551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Families and people under the same roof usually know and trust each other, and thus rely on each other first. Therefore, the higher the degree centrality across the “Nonrelated” layer, the weaker one’s tiedness is.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“Tiedness” - Individual Characteristics</a:t>
            </a:r>
            <a:endParaRPr/>
          </a:p>
        </p:txBody>
      </p:sp>
      <p:sp>
        <p:nvSpPr>
          <p:cNvPr id="153" name="Google Shape;153;p26"/>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t>Age:</a:t>
            </a:r>
            <a:endParaRPr b="1" sz="1600"/>
          </a:p>
          <a:p>
            <a:pPr indent="0" lvl="0" marL="0" rtl="0" algn="l">
              <a:lnSpc>
                <a:spcPct val="115000"/>
              </a:lnSpc>
              <a:spcBef>
                <a:spcPts val="1600"/>
              </a:spcBef>
              <a:spcAft>
                <a:spcPts val="0"/>
              </a:spcAft>
              <a:buNone/>
            </a:pPr>
            <a:r>
              <a:rPr lang="en" sz="1600"/>
              <a:t>As people age ------ tiedness increases. </a:t>
            </a:r>
            <a:endParaRPr sz="1600"/>
          </a:p>
          <a:p>
            <a:pPr indent="0" lvl="0" marL="0" rtl="0" algn="just">
              <a:lnSpc>
                <a:spcPct val="115000"/>
              </a:lnSpc>
              <a:spcBef>
                <a:spcPts val="1600"/>
              </a:spcBef>
              <a:spcAft>
                <a:spcPts val="0"/>
              </a:spcAft>
              <a:buNone/>
            </a:pPr>
            <a:r>
              <a:rPr b="1" lang="en" sz="1600"/>
              <a:t>Native of the village:</a:t>
            </a:r>
            <a:endParaRPr b="1" sz="1600"/>
          </a:p>
          <a:p>
            <a:pPr indent="0" lvl="0" marL="0" rtl="0" algn="just">
              <a:lnSpc>
                <a:spcPct val="115000"/>
              </a:lnSpc>
              <a:spcBef>
                <a:spcPts val="0"/>
              </a:spcBef>
              <a:spcAft>
                <a:spcPts val="0"/>
              </a:spcAft>
              <a:buNone/>
            </a:pPr>
            <a:r>
              <a:t/>
            </a:r>
            <a:endParaRPr b="1" sz="1600"/>
          </a:p>
          <a:p>
            <a:pPr indent="0" lvl="0" marL="0" rtl="0" algn="just">
              <a:lnSpc>
                <a:spcPct val="115000"/>
              </a:lnSpc>
              <a:spcBef>
                <a:spcPts val="0"/>
              </a:spcBef>
              <a:spcAft>
                <a:spcPts val="0"/>
              </a:spcAft>
              <a:buNone/>
            </a:pPr>
            <a:r>
              <a:rPr lang="en" sz="1600"/>
              <a:t>A</a:t>
            </a:r>
            <a:r>
              <a:rPr lang="en" sz="1600"/>
              <a:t>ll three tiedness-related dependent variables are affected negatively by the “VillageNative” variable. </a:t>
            </a:r>
            <a:endParaRPr sz="1600"/>
          </a:p>
          <a:p>
            <a:pPr indent="0" lvl="0" marL="0" rtl="0" algn="just">
              <a:lnSpc>
                <a:spcPct val="115000"/>
              </a:lnSpc>
              <a:spcBef>
                <a:spcPts val="0"/>
              </a:spcBef>
              <a:spcAft>
                <a:spcPts val="0"/>
              </a:spcAft>
              <a:buNone/>
            </a:pPr>
            <a:r>
              <a:rPr lang="en" sz="1600"/>
              <a:t>Village natives experience life in that village from the start, they “socialize” and interact with more people within the village than someone who was born and lived elsewhere before moving -&gt; they make more acquaintances, potentially old friends from different walks of life. </a:t>
            </a:r>
            <a:endParaRPr sz="1600"/>
          </a:p>
          <a:p>
            <a:pPr indent="0" lvl="0" marL="0" rtl="0" algn="just">
              <a:lnSpc>
                <a:spcPct val="150000"/>
              </a:lnSpc>
              <a:spcBef>
                <a:spcPts val="0"/>
              </a:spcBef>
              <a:spcAft>
                <a:spcPts val="0"/>
              </a:spcAft>
              <a:buNone/>
            </a:pPr>
            <a:r>
              <a:t/>
            </a:r>
            <a:endParaRPr sz="1600"/>
          </a:p>
          <a:p>
            <a:pPr indent="0" lvl="0" marL="0" rtl="0" algn="l">
              <a:lnSpc>
                <a:spcPct val="100000"/>
              </a:lnSpc>
              <a:spcBef>
                <a:spcPts val="0"/>
              </a:spcBef>
              <a:spcAft>
                <a:spcPts val="0"/>
              </a:spcAft>
              <a:buNone/>
            </a:pPr>
            <a:r>
              <a:t/>
            </a:r>
            <a:endParaRPr sz="1000">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311700" y="217900"/>
            <a:ext cx="8520600" cy="47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Education:</a:t>
            </a:r>
            <a:r>
              <a:rPr lang="en"/>
              <a:t> </a:t>
            </a:r>
            <a:endParaRPr/>
          </a:p>
          <a:p>
            <a:pPr indent="0" lvl="0" marL="0" rtl="0" algn="l">
              <a:spcBef>
                <a:spcPts val="1600"/>
              </a:spcBef>
              <a:spcAft>
                <a:spcPts val="0"/>
              </a:spcAft>
              <a:buNone/>
            </a:pPr>
            <a:r>
              <a:rPr lang="en"/>
              <a:t>More educated -&gt; weaker tiedness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According to India’s ASER Centre’s 2018 report: “Annual Status of Education Report (Rural) 2018”, an astonishing transformation has occurred in education in rural India within one generation.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a:t>Usually, the youth leave the village to continue their studies, pursue better careers, and this explains why the more-educated bunch end up having a higher number of weak ties within the village.</a:t>
            </a:r>
            <a:endParaRPr/>
          </a:p>
          <a:p>
            <a:pPr indent="0" lvl="0" marL="0" rtl="0" algn="just">
              <a:lnSpc>
                <a:spcPct val="150000"/>
              </a:lnSpc>
              <a:spcBef>
                <a:spcPts val="1600"/>
              </a:spcBef>
              <a:spcAft>
                <a:spcPts val="0"/>
              </a:spcAft>
              <a:buClr>
                <a:schemeClr val="dk1"/>
              </a:buClr>
              <a:buSzPts val="1100"/>
              <a:buFont typeface="Arial"/>
              <a:buNone/>
            </a:pPr>
            <a:r>
              <a:rPr lang="en"/>
              <a:t>	</a:t>
            </a:r>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idx="1" type="body"/>
          </p:nvPr>
        </p:nvSpPr>
        <p:spPr>
          <a:xfrm>
            <a:off x="103150" y="81775"/>
            <a:ext cx="6154200" cy="4693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a:t>Responsibility </a:t>
            </a:r>
            <a:r>
              <a:rPr b="1" lang="en"/>
              <a:t>:</a:t>
            </a:r>
            <a:endParaRPr b="1"/>
          </a:p>
          <a:p>
            <a:pPr indent="0" lvl="0" marL="0" rtl="0" algn="just">
              <a:lnSpc>
                <a:spcPct val="150000"/>
              </a:lnSpc>
              <a:spcBef>
                <a:spcPts val="0"/>
              </a:spcBef>
              <a:spcAft>
                <a:spcPts val="0"/>
              </a:spcAft>
              <a:buNone/>
            </a:pPr>
            <a:r>
              <a:t/>
            </a:r>
            <a:endParaRPr b="1"/>
          </a:p>
          <a:p>
            <a:pPr indent="0" lvl="0" marL="0" rtl="0" algn="just">
              <a:lnSpc>
                <a:spcPct val="150000"/>
              </a:lnSpc>
              <a:spcBef>
                <a:spcPts val="0"/>
              </a:spcBef>
              <a:spcAft>
                <a:spcPts val="0"/>
              </a:spcAft>
              <a:buNone/>
            </a:pPr>
            <a:r>
              <a:rPr lang="en"/>
              <a:t>“Head of household” -&gt; weakly tied</a:t>
            </a:r>
            <a:endParaRPr/>
          </a:p>
          <a:p>
            <a:pPr indent="0" lvl="0" marL="0" rtl="0" algn="just">
              <a:lnSpc>
                <a:spcPct val="150000"/>
              </a:lnSpc>
              <a:spcBef>
                <a:spcPts val="0"/>
              </a:spcBef>
              <a:spcAft>
                <a:spcPts val="0"/>
              </a:spcAft>
              <a:buNone/>
            </a:pPr>
            <a:r>
              <a:t/>
            </a:r>
            <a:endParaRPr/>
          </a:p>
          <a:p>
            <a:pPr indent="0" lvl="0" marL="0" rtl="0" algn="just">
              <a:lnSpc>
                <a:spcPct val="150000"/>
              </a:lnSpc>
              <a:spcBef>
                <a:spcPts val="0"/>
              </a:spcBef>
              <a:spcAft>
                <a:spcPts val="0"/>
              </a:spcAft>
              <a:buNone/>
            </a:pPr>
            <a:r>
              <a:rPr lang="en"/>
              <a:t>Responsibility for the well-being of their home and the people within it </a:t>
            </a:r>
            <a:r>
              <a:rPr b="1" lang="en"/>
              <a:t>-&gt;</a:t>
            </a:r>
            <a:r>
              <a:rPr lang="en"/>
              <a:t> work hard to provide </a:t>
            </a:r>
            <a:r>
              <a:rPr b="1" lang="en"/>
              <a:t>-&gt;</a:t>
            </a:r>
            <a:r>
              <a:rPr lang="en"/>
              <a:t> set a certain routine caring for the same neighboring nodes </a:t>
            </a:r>
            <a:r>
              <a:rPr b="1" lang="en"/>
              <a:t>-&gt;</a:t>
            </a:r>
            <a:r>
              <a:rPr lang="en"/>
              <a:t> thus establishing stronger links with only those while establishing a high number of weak ties due to the daily interactions needed to provide for their families: at work, in shops, etc. </a:t>
            </a:r>
            <a:endParaRPr/>
          </a:p>
          <a:p>
            <a:pPr indent="0" lvl="0" marL="0" rtl="0" algn="just">
              <a:lnSpc>
                <a:spcPct val="150000"/>
              </a:lnSpc>
              <a:spcBef>
                <a:spcPts val="0"/>
              </a:spcBef>
              <a:spcAft>
                <a:spcPts val="0"/>
              </a:spcAft>
              <a:buNone/>
            </a:pPr>
            <a:r>
              <a:t/>
            </a:r>
            <a:endParaRPr/>
          </a:p>
          <a:p>
            <a:pPr indent="0" lvl="0" marL="457200" rtl="0" algn="just">
              <a:lnSpc>
                <a:spcPct val="150000"/>
              </a:lnSpc>
              <a:spcBef>
                <a:spcPts val="0"/>
              </a:spcBef>
              <a:spcAft>
                <a:spcPts val="0"/>
              </a:spcAft>
              <a:buNone/>
            </a:pPr>
            <a:r>
              <a:t/>
            </a:r>
            <a:endParaRPr/>
          </a:p>
        </p:txBody>
      </p:sp>
      <p:pic>
        <p:nvPicPr>
          <p:cNvPr id="164" name="Google Shape;164;p28"/>
          <p:cNvPicPr preferRelativeResize="0"/>
          <p:nvPr/>
        </p:nvPicPr>
        <p:blipFill rotWithShape="1">
          <a:blip r:embed="rId3">
            <a:alphaModFix/>
          </a:blip>
          <a:srcRect b="0" l="0" r="14544" t="0"/>
          <a:stretch/>
        </p:blipFill>
        <p:spPr>
          <a:xfrm>
            <a:off x="6257350" y="0"/>
            <a:ext cx="2886651" cy="281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315925"/>
            <a:ext cx="8520600" cy="14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Determinants of the Strength of Granovetter’s Principle</a:t>
            </a:r>
            <a:endParaRPr/>
          </a:p>
        </p:txBody>
      </p:sp>
      <p:sp>
        <p:nvSpPr>
          <p:cNvPr id="170" name="Google Shape;170;p29"/>
          <p:cNvSpPr txBox="1"/>
          <p:nvPr>
            <p:ph idx="1" type="body"/>
          </p:nvPr>
        </p:nvSpPr>
        <p:spPr>
          <a:xfrm>
            <a:off x="311700" y="1839850"/>
            <a:ext cx="8520600" cy="27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a:t>
            </a:r>
            <a:r>
              <a:rPr i="1" lang="en"/>
              <a:t>he stronger the tie between two individuals, the bigger the fraction of common friends they have. </a:t>
            </a:r>
            <a:endParaRPr i="1"/>
          </a:p>
          <a:p>
            <a:pPr indent="0" lvl="0" marL="0" rtl="0" algn="l">
              <a:spcBef>
                <a:spcPts val="1600"/>
              </a:spcBef>
              <a:spcAft>
                <a:spcPts val="0"/>
              </a:spcAft>
              <a:buNone/>
            </a:pPr>
            <a:r>
              <a:rPr lang="en"/>
              <a:t>The Granovetter-based variable was computed based on the correlation between an individual’s tie strength and its neighbours overlap. </a:t>
            </a:r>
            <a:endParaRPr/>
          </a:p>
          <a:p>
            <a:pPr indent="-342900" lvl="0" marL="457200" rtl="0" algn="l">
              <a:spcBef>
                <a:spcPts val="1600"/>
              </a:spcBef>
              <a:spcAft>
                <a:spcPts val="0"/>
              </a:spcAft>
              <a:buSzPts val="1800"/>
              <a:buChar char="●"/>
            </a:pPr>
            <a:r>
              <a:rPr lang="en"/>
              <a:t>Temple_Company - positive, high-magnitude effect</a:t>
            </a:r>
            <a:endParaRPr/>
          </a:p>
          <a:p>
            <a:pPr indent="-342900" lvl="0" marL="457200" rtl="0" algn="l">
              <a:spcBef>
                <a:spcPts val="0"/>
              </a:spcBef>
              <a:spcAft>
                <a:spcPts val="0"/>
              </a:spcAft>
              <a:buSzPts val="1800"/>
              <a:buChar char="●"/>
            </a:pPr>
            <a:r>
              <a:rPr lang="en"/>
              <a:t>Related / NonRelated - negative</a:t>
            </a:r>
            <a:endParaRPr/>
          </a:p>
          <a:p>
            <a:pPr indent="-342900" lvl="0" marL="457200" rtl="0" algn="l">
              <a:spcBef>
                <a:spcPts val="0"/>
              </a:spcBef>
              <a:spcAft>
                <a:spcPts val="0"/>
              </a:spcAft>
              <a:buSzPts val="1800"/>
              <a:buChar char="●"/>
            </a:pPr>
            <a:r>
              <a:rPr lang="en"/>
              <a:t>Closeness centrality - negative </a:t>
            </a:r>
            <a:endParaRPr/>
          </a:p>
          <a:p>
            <a:pPr indent="-342900" lvl="0" marL="457200" rtl="0" algn="l">
              <a:spcBef>
                <a:spcPts val="0"/>
              </a:spcBef>
              <a:spcAft>
                <a:spcPts val="0"/>
              </a:spcAft>
              <a:buSzPts val="1800"/>
              <a:buChar char="●"/>
            </a:pPr>
            <a:r>
              <a:rPr lang="en"/>
              <a:t>Betweenness centrality - positive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Granovetter Correlation</a:t>
            </a:r>
            <a:endParaRPr/>
          </a:p>
        </p:txBody>
      </p:sp>
      <p:sp>
        <p:nvSpPr>
          <p:cNvPr id="176" name="Google Shape;176;p30"/>
          <p:cNvSpPr txBox="1"/>
          <p:nvPr>
            <p:ph idx="1" type="body"/>
          </p:nvPr>
        </p:nvSpPr>
        <p:spPr>
          <a:xfrm>
            <a:off x="311700" y="1225225"/>
            <a:ext cx="8520600" cy="37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Going to the same temple:</a:t>
            </a:r>
            <a:endParaRPr b="1" sz="1600"/>
          </a:p>
          <a:p>
            <a:pPr indent="0" lvl="0" marL="0" rtl="0" algn="l">
              <a:spcBef>
                <a:spcPts val="1600"/>
              </a:spcBef>
              <a:spcAft>
                <a:spcPts val="0"/>
              </a:spcAft>
              <a:buNone/>
            </a:pPr>
            <a:r>
              <a:rPr lang="en" sz="1600"/>
              <a:t>For people attending the same temple there is a higher chance that they would be connecting to the same circles and thus having a lot of common friends. Religion dominates all aspects of Indian rural life, it is really hard to discern any aspect of life that is not determined and permeated with religious rituals.</a:t>
            </a:r>
            <a:endParaRPr sz="1600"/>
          </a:p>
          <a:p>
            <a:pPr indent="0" lvl="0" marL="0" rtl="0" algn="l">
              <a:spcBef>
                <a:spcPts val="1600"/>
              </a:spcBef>
              <a:spcAft>
                <a:spcPts val="0"/>
              </a:spcAft>
              <a:buNone/>
            </a:pPr>
            <a:r>
              <a:rPr b="1" lang="en" sz="1600"/>
              <a:t>“Related” and “NonRelated”:</a:t>
            </a:r>
            <a:endParaRPr b="1" sz="1600"/>
          </a:p>
          <a:p>
            <a:pPr indent="0" lvl="0" marL="0" rtl="0" algn="just">
              <a:lnSpc>
                <a:spcPct val="115000"/>
              </a:lnSpc>
              <a:spcBef>
                <a:spcPts val="1600"/>
              </a:spcBef>
              <a:spcAft>
                <a:spcPts val="0"/>
              </a:spcAft>
              <a:buClr>
                <a:schemeClr val="dk1"/>
              </a:buClr>
              <a:buSzPts val="1100"/>
              <a:buFont typeface="Arial"/>
              <a:buNone/>
            </a:pPr>
            <a:r>
              <a:rPr lang="en" sz="1600"/>
              <a:t>Negative coefficients meaning that those who socialize more actively not only form their strong ties with whom their neighbourhood overlap is large, but also with people outside their own circles. Furthermore, those who belong to a larger family form bonds more actively with socially distant individuals.</a:t>
            </a:r>
            <a:endParaRPr sz="1200">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idx="1" type="body"/>
          </p:nvPr>
        </p:nvSpPr>
        <p:spPr>
          <a:xfrm>
            <a:off x="311700" y="4035700"/>
            <a:ext cx="85206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Granovetter correlation scores for individuals</a:t>
            </a:r>
            <a:endParaRPr b="1"/>
          </a:p>
        </p:txBody>
      </p:sp>
      <p:pic>
        <p:nvPicPr>
          <p:cNvPr id="182" name="Google Shape;182;p31"/>
          <p:cNvPicPr preferRelativeResize="0"/>
          <p:nvPr/>
        </p:nvPicPr>
        <p:blipFill>
          <a:blip r:embed="rId3">
            <a:alphaModFix/>
          </a:blip>
          <a:stretch>
            <a:fillRect/>
          </a:stretch>
        </p:blipFill>
        <p:spPr>
          <a:xfrm>
            <a:off x="1581225" y="375050"/>
            <a:ext cx="5392250" cy="357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and Motivation</a:t>
            </a:r>
            <a:endParaRPr/>
          </a:p>
        </p:txBody>
      </p:sp>
      <p:sp>
        <p:nvSpPr>
          <p:cNvPr id="70" name="Google Shape;70;p14"/>
          <p:cNvSpPr txBox="1"/>
          <p:nvPr>
            <p:ph idx="1" type="body"/>
          </p:nvPr>
        </p:nvSpPr>
        <p:spPr>
          <a:xfrm>
            <a:off x="311700" y="1225225"/>
            <a:ext cx="4410000" cy="33540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700"/>
              <a:t>What characteristics determine whether an individual in a village is “strong tied” vs. “weak tied”? </a:t>
            </a:r>
            <a:endParaRPr sz="1700"/>
          </a:p>
          <a:p>
            <a:pPr indent="-336550" lvl="0" marL="457200" marR="0" rtl="0" algn="l">
              <a:lnSpc>
                <a:spcPct val="115000"/>
              </a:lnSpc>
              <a:spcBef>
                <a:spcPts val="0"/>
              </a:spcBef>
              <a:spcAft>
                <a:spcPts val="0"/>
              </a:spcAft>
              <a:buSzPts val="1700"/>
              <a:buChar char="●"/>
            </a:pPr>
            <a:r>
              <a:rPr lang="en" sz="1700"/>
              <a:t>How does a villager’s centrality relate to his/her level of “tiedness” ? </a:t>
            </a:r>
            <a:endParaRPr sz="1700"/>
          </a:p>
          <a:p>
            <a:pPr indent="-336550" lvl="0" marL="457200" marR="0" rtl="0" algn="l">
              <a:lnSpc>
                <a:spcPct val="115000"/>
              </a:lnSpc>
              <a:spcBef>
                <a:spcPts val="0"/>
              </a:spcBef>
              <a:spcAft>
                <a:spcPts val="0"/>
              </a:spcAft>
              <a:buSzPts val="1700"/>
              <a:buChar char="●"/>
            </a:pPr>
            <a:r>
              <a:rPr lang="en" sz="1700"/>
              <a:t>To what extent does Granovetter’s hypothesis hold in these villages? Why?</a:t>
            </a:r>
            <a:endParaRPr sz="1700"/>
          </a:p>
        </p:txBody>
      </p:sp>
      <p:pic>
        <p:nvPicPr>
          <p:cNvPr id="71" name="Google Shape;71;p14"/>
          <p:cNvPicPr preferRelativeResize="0"/>
          <p:nvPr/>
        </p:nvPicPr>
        <p:blipFill>
          <a:blip r:embed="rId3">
            <a:alphaModFix/>
          </a:blip>
          <a:stretch>
            <a:fillRect/>
          </a:stretch>
        </p:blipFill>
        <p:spPr>
          <a:xfrm>
            <a:off x="5047875" y="2282675"/>
            <a:ext cx="4096125" cy="2764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88" name="Google Shape;188;p32"/>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77" name="Google Shape;77;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t>Social Networks and Microfinance</a:t>
            </a:r>
            <a:endParaRPr b="1" sz="1600"/>
          </a:p>
          <a:p>
            <a:pPr indent="0" lvl="0" marL="0" rtl="0" algn="l">
              <a:lnSpc>
                <a:spcPct val="115000"/>
              </a:lnSpc>
              <a:spcBef>
                <a:spcPts val="0"/>
              </a:spcBef>
              <a:spcAft>
                <a:spcPts val="0"/>
              </a:spcAft>
              <a:buClr>
                <a:schemeClr val="dk1"/>
              </a:buClr>
              <a:buSzPts val="1100"/>
              <a:buFont typeface="Arial"/>
              <a:buNone/>
            </a:pPr>
            <a:r>
              <a:rPr lang="en" sz="1400"/>
              <a:t>An NSF-Funded Project Led By Abhijit Banerjee,</a:t>
            </a:r>
            <a:endParaRPr sz="1400"/>
          </a:p>
          <a:p>
            <a:pPr indent="0" lvl="0" marL="0" rtl="0" algn="l">
              <a:lnSpc>
                <a:spcPct val="115000"/>
              </a:lnSpc>
              <a:spcBef>
                <a:spcPts val="0"/>
              </a:spcBef>
              <a:spcAft>
                <a:spcPts val="0"/>
              </a:spcAft>
              <a:buClr>
                <a:schemeClr val="dk1"/>
              </a:buClr>
              <a:buSzPts val="1100"/>
              <a:buFont typeface="Arial"/>
              <a:buNone/>
            </a:pPr>
            <a:r>
              <a:rPr lang="en" sz="1400"/>
              <a:t>Arun G. Chandrasekhar, Esther Duflo and Matthew Jackson.</a:t>
            </a:r>
            <a:endParaRPr sz="1400"/>
          </a:p>
          <a:p>
            <a:pPr indent="0" lvl="0" marL="0" rtl="0" algn="l">
              <a:lnSpc>
                <a:spcPct val="115000"/>
              </a:lnSpc>
              <a:spcBef>
                <a:spcPts val="1600"/>
              </a:spcBef>
              <a:spcAft>
                <a:spcPts val="0"/>
              </a:spcAft>
              <a:buClr>
                <a:schemeClr val="dk1"/>
              </a:buClr>
              <a:buSzPts val="1100"/>
              <a:buFont typeface="Arial"/>
              <a:buNone/>
            </a:pPr>
            <a:r>
              <a:rPr lang="en" sz="1400"/>
              <a:t>Data on social networks in 75 villages in rural southern India.</a:t>
            </a:r>
            <a:endParaRPr sz="1400"/>
          </a:p>
          <a:p>
            <a:pPr indent="0" lvl="0" marL="0" rtl="0" algn="l">
              <a:lnSpc>
                <a:spcPct val="115000"/>
              </a:lnSpc>
              <a:spcBef>
                <a:spcPts val="1600"/>
              </a:spcBef>
              <a:spcAft>
                <a:spcPts val="0"/>
              </a:spcAft>
              <a:buClr>
                <a:schemeClr val="dk1"/>
              </a:buClr>
              <a:buSzPts val="1100"/>
              <a:buFont typeface="Arial"/>
              <a:buNone/>
            </a:pPr>
            <a:r>
              <a:rPr lang="en" sz="1400"/>
              <a:t>A census of households was conducted, and a subset of individuals was asked detailed questions about the relationships they had with others in the village. This information was used to create network graphs for each village. Basic information for all households and all surveyed individuals was also provided.</a:t>
            </a:r>
            <a:endParaRPr sz="1400"/>
          </a:p>
          <a:p>
            <a:pPr indent="0" lvl="0" marL="0" rtl="0" algn="l">
              <a:lnSpc>
                <a:spcPct val="115000"/>
              </a:lnSpc>
              <a:spcBef>
                <a:spcPts val="1600"/>
              </a:spcBef>
              <a:spcAft>
                <a:spcPts val="1600"/>
              </a:spcAft>
              <a:buNone/>
            </a:pPr>
            <a:r>
              <a:rPr lang="en" sz="1400"/>
              <a:t>Several papers have made use of the rich network data, including theoretical work, econometric work, and lab experiments in the field that shed light on the role of networks on behavior.  </a:t>
            </a:r>
            <a:endParaRPr/>
          </a:p>
        </p:txBody>
      </p:sp>
      <p:pic>
        <p:nvPicPr>
          <p:cNvPr id="78" name="Google Shape;78;p15"/>
          <p:cNvPicPr preferRelativeResize="0"/>
          <p:nvPr/>
        </p:nvPicPr>
        <p:blipFill>
          <a:blip r:embed="rId3">
            <a:alphaModFix/>
          </a:blip>
          <a:stretch>
            <a:fillRect/>
          </a:stretch>
        </p:blipFill>
        <p:spPr>
          <a:xfrm>
            <a:off x="5962650" y="0"/>
            <a:ext cx="3181350" cy="2590800"/>
          </a:xfrm>
          <a:prstGeom prst="rect">
            <a:avLst/>
          </a:prstGeom>
          <a:noFill/>
          <a:ln>
            <a:noFill/>
          </a:ln>
        </p:spPr>
      </p:pic>
      <p:pic>
        <p:nvPicPr>
          <p:cNvPr id="79" name="Google Shape;79;p15"/>
          <p:cNvPicPr preferRelativeResize="0"/>
          <p:nvPr/>
        </p:nvPicPr>
        <p:blipFill>
          <a:blip r:embed="rId4">
            <a:alphaModFix/>
          </a:blip>
          <a:stretch>
            <a:fillRect/>
          </a:stretch>
        </p:blipFill>
        <p:spPr>
          <a:xfrm>
            <a:off x="2958675" y="4768000"/>
            <a:ext cx="6185323" cy="25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85" name="Google Shape;85;p16"/>
          <p:cNvSpPr txBox="1"/>
          <p:nvPr>
            <p:ph idx="1" type="body"/>
          </p:nvPr>
        </p:nvSpPr>
        <p:spPr>
          <a:xfrm>
            <a:off x="311700" y="1147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H</a:t>
            </a:r>
            <a:r>
              <a:rPr b="1" lang="en"/>
              <a:t>ousehold characteristics:</a:t>
            </a:r>
            <a:endParaRPr b="1"/>
          </a:p>
          <a:p>
            <a:pPr indent="-317500" lvl="0" marL="457200" rtl="0" algn="l">
              <a:spcBef>
                <a:spcPts val="1600"/>
              </a:spcBef>
              <a:spcAft>
                <a:spcPts val="0"/>
              </a:spcAft>
              <a:buSzPts val="1400"/>
              <a:buChar char="●"/>
            </a:pPr>
            <a:r>
              <a:rPr lang="en"/>
              <a:t>religion;</a:t>
            </a:r>
            <a:endParaRPr/>
          </a:p>
          <a:p>
            <a:pPr indent="-317500" lvl="0" marL="457200" rtl="0" algn="l">
              <a:spcBef>
                <a:spcPts val="0"/>
              </a:spcBef>
              <a:spcAft>
                <a:spcPts val="0"/>
              </a:spcAft>
              <a:buSzPts val="1400"/>
              <a:buChar char="●"/>
            </a:pPr>
            <a:r>
              <a:rPr lang="en"/>
              <a:t>caste / subcaste;</a:t>
            </a:r>
            <a:endParaRPr/>
          </a:p>
          <a:p>
            <a:pPr indent="-317500" lvl="0" marL="457200" rtl="0" algn="l">
              <a:spcBef>
                <a:spcPts val="0"/>
              </a:spcBef>
              <a:spcAft>
                <a:spcPts val="0"/>
              </a:spcAft>
              <a:buSzPts val="1400"/>
              <a:buChar char="●"/>
            </a:pPr>
            <a:r>
              <a:rPr lang="en"/>
              <a:t>roof type;</a:t>
            </a:r>
            <a:endParaRPr/>
          </a:p>
          <a:p>
            <a:pPr indent="-317500" lvl="0" marL="457200" rtl="0" algn="l">
              <a:spcBef>
                <a:spcPts val="0"/>
              </a:spcBef>
              <a:spcAft>
                <a:spcPts val="0"/>
              </a:spcAft>
              <a:buSzPts val="1400"/>
              <a:buChar char="●"/>
            </a:pPr>
            <a:r>
              <a:rPr lang="en"/>
              <a:t>number of rooms;</a:t>
            </a:r>
            <a:endParaRPr/>
          </a:p>
          <a:p>
            <a:pPr indent="-317500" lvl="0" marL="457200" rtl="0" algn="l">
              <a:spcBef>
                <a:spcPts val="0"/>
              </a:spcBef>
              <a:spcAft>
                <a:spcPts val="0"/>
              </a:spcAft>
              <a:buSzPts val="1400"/>
              <a:buChar char="●"/>
            </a:pPr>
            <a:r>
              <a:rPr lang="en"/>
              <a:t>number of beds;</a:t>
            </a:r>
            <a:endParaRPr/>
          </a:p>
          <a:p>
            <a:pPr indent="-317500" lvl="0" marL="457200" rtl="0" algn="l">
              <a:spcBef>
                <a:spcPts val="0"/>
              </a:spcBef>
              <a:spcAft>
                <a:spcPts val="0"/>
              </a:spcAft>
              <a:buSzPts val="1400"/>
              <a:buChar char="●"/>
            </a:pPr>
            <a:r>
              <a:rPr lang="en"/>
              <a:t>electricity;</a:t>
            </a:r>
            <a:endParaRPr/>
          </a:p>
          <a:p>
            <a:pPr indent="-317500" lvl="0" marL="457200" rtl="0" algn="l">
              <a:spcBef>
                <a:spcPts val="0"/>
              </a:spcBef>
              <a:spcAft>
                <a:spcPts val="0"/>
              </a:spcAft>
              <a:buSzPts val="1400"/>
              <a:buChar char="●"/>
            </a:pPr>
            <a:r>
              <a:rPr lang="en"/>
              <a:t>latrine;</a:t>
            </a:r>
            <a:endParaRPr/>
          </a:p>
          <a:p>
            <a:pPr indent="-317500" lvl="0" marL="457200" rtl="0" algn="l">
              <a:spcBef>
                <a:spcPts val="0"/>
              </a:spcBef>
              <a:spcAft>
                <a:spcPts val="0"/>
              </a:spcAft>
              <a:buSzPts val="1400"/>
              <a:buChar char="●"/>
            </a:pPr>
            <a:r>
              <a:rPr lang="en"/>
              <a:t>house ownership / rent;</a:t>
            </a:r>
            <a:endParaRPr/>
          </a:p>
          <a:p>
            <a:pPr indent="-317500" lvl="0" marL="457200" rtl="0" algn="l">
              <a:spcBef>
                <a:spcPts val="0"/>
              </a:spcBef>
              <a:spcAft>
                <a:spcPts val="0"/>
              </a:spcAft>
              <a:buSzPts val="1400"/>
              <a:buChar char="●"/>
            </a:pPr>
            <a:r>
              <a:rPr lang="en"/>
              <a:t>whether one of the village leaders is living in the household.</a:t>
            </a:r>
            <a:endParaRPr b="1"/>
          </a:p>
        </p:txBody>
      </p:sp>
      <p:sp>
        <p:nvSpPr>
          <p:cNvPr id="86" name="Google Shape;86;p16"/>
          <p:cNvSpPr txBox="1"/>
          <p:nvPr>
            <p:ph idx="2" type="body"/>
          </p:nvPr>
        </p:nvSpPr>
        <p:spPr>
          <a:xfrm>
            <a:off x="4019550" y="1147225"/>
            <a:ext cx="49722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Individual characteristics:</a:t>
            </a:r>
            <a:endParaRPr b="1"/>
          </a:p>
          <a:p>
            <a:pPr indent="-317500" lvl="0" marL="457200" rtl="0" algn="l">
              <a:spcBef>
                <a:spcPts val="1600"/>
              </a:spcBef>
              <a:spcAft>
                <a:spcPts val="0"/>
              </a:spcAft>
              <a:buSzPts val="1400"/>
              <a:buChar char="●"/>
            </a:pPr>
            <a:r>
              <a:rPr lang="en"/>
              <a:t>gender;</a:t>
            </a:r>
            <a:endParaRPr/>
          </a:p>
          <a:p>
            <a:pPr indent="-317500" lvl="0" marL="457200" rtl="0" algn="l">
              <a:spcBef>
                <a:spcPts val="0"/>
              </a:spcBef>
              <a:spcAft>
                <a:spcPts val="0"/>
              </a:spcAft>
              <a:buSzPts val="1400"/>
              <a:buChar char="●"/>
            </a:pPr>
            <a:r>
              <a:rPr lang="en"/>
              <a:t>status;</a:t>
            </a:r>
            <a:endParaRPr/>
          </a:p>
          <a:p>
            <a:pPr indent="-317500" lvl="0" marL="457200" rtl="0" algn="l">
              <a:spcBef>
                <a:spcPts val="0"/>
              </a:spcBef>
              <a:spcAft>
                <a:spcPts val="0"/>
              </a:spcAft>
              <a:buSzPts val="1400"/>
              <a:buChar char="●"/>
            </a:pPr>
            <a:r>
              <a:rPr lang="en"/>
              <a:t>age;</a:t>
            </a:r>
            <a:endParaRPr/>
          </a:p>
          <a:p>
            <a:pPr indent="-317500" lvl="0" marL="457200" rtl="0" algn="l">
              <a:spcBef>
                <a:spcPts val="0"/>
              </a:spcBef>
              <a:spcAft>
                <a:spcPts val="0"/>
              </a:spcAft>
              <a:buSzPts val="1400"/>
              <a:buChar char="●"/>
            </a:pPr>
            <a:r>
              <a:rPr lang="en"/>
              <a:t>religion;</a:t>
            </a:r>
            <a:endParaRPr/>
          </a:p>
          <a:p>
            <a:pPr indent="-317500" lvl="0" marL="457200" rtl="0" algn="l">
              <a:spcBef>
                <a:spcPts val="0"/>
              </a:spcBef>
              <a:spcAft>
                <a:spcPts val="0"/>
              </a:spcAft>
              <a:buSzPts val="1400"/>
              <a:buChar char="●"/>
            </a:pPr>
            <a:r>
              <a:rPr lang="en"/>
              <a:t>caste / subcaste;</a:t>
            </a:r>
            <a:endParaRPr/>
          </a:p>
          <a:p>
            <a:pPr indent="-317500" lvl="0" marL="457200" rtl="0" algn="l">
              <a:spcBef>
                <a:spcPts val="0"/>
              </a:spcBef>
              <a:spcAft>
                <a:spcPts val="0"/>
              </a:spcAft>
              <a:buSzPts val="1400"/>
              <a:buChar char="●"/>
            </a:pPr>
            <a:r>
              <a:rPr lang="en"/>
              <a:t>mother tongue and knowledge of other languages;</a:t>
            </a:r>
            <a:endParaRPr/>
          </a:p>
          <a:p>
            <a:pPr indent="-317500" lvl="0" marL="457200" rtl="0" algn="l">
              <a:spcBef>
                <a:spcPts val="0"/>
              </a:spcBef>
              <a:spcAft>
                <a:spcPts val="0"/>
              </a:spcAft>
              <a:buSzPts val="1400"/>
              <a:buChar char="●"/>
            </a:pPr>
            <a:r>
              <a:rPr lang="en"/>
              <a:t>education;</a:t>
            </a:r>
            <a:endParaRPr/>
          </a:p>
          <a:p>
            <a:pPr indent="-317500" lvl="0" marL="457200" rtl="0" algn="l">
              <a:spcBef>
                <a:spcPts val="0"/>
              </a:spcBef>
              <a:spcAft>
                <a:spcPts val="0"/>
              </a:spcAft>
              <a:buSzPts val="1400"/>
              <a:buChar char="●"/>
            </a:pPr>
            <a:r>
              <a:rPr lang="en"/>
              <a:t>whether a person is a village native;</a:t>
            </a:r>
            <a:endParaRPr/>
          </a:p>
          <a:p>
            <a:pPr indent="-317500" lvl="0" marL="457200" rtl="0" algn="l">
              <a:spcBef>
                <a:spcPts val="0"/>
              </a:spcBef>
              <a:spcAft>
                <a:spcPts val="0"/>
              </a:spcAft>
              <a:buSzPts val="1400"/>
              <a:buChar char="●"/>
            </a:pPr>
            <a:r>
              <a:rPr lang="en"/>
              <a:t>how long a person lived in a village;</a:t>
            </a:r>
            <a:endParaRPr/>
          </a:p>
          <a:p>
            <a:pPr indent="-317500" lvl="0" marL="457200" rtl="0" algn="l">
              <a:spcBef>
                <a:spcPts val="0"/>
              </a:spcBef>
              <a:spcAft>
                <a:spcPts val="0"/>
              </a:spcAft>
              <a:buSzPts val="1400"/>
              <a:buChar char="●"/>
            </a:pPr>
            <a:r>
              <a:rPr lang="en"/>
              <a:t>occupation;</a:t>
            </a:r>
            <a:endParaRPr/>
          </a:p>
          <a:p>
            <a:pPr indent="-317500" lvl="0" marL="457200" rtl="0" algn="l">
              <a:spcBef>
                <a:spcPts val="0"/>
              </a:spcBef>
              <a:spcAft>
                <a:spcPts val="0"/>
              </a:spcAft>
              <a:buSzPts val="1400"/>
              <a:buChar char="●"/>
            </a:pPr>
            <a:r>
              <a:rPr lang="en"/>
              <a:t>savings;</a:t>
            </a:r>
            <a:endParaRPr/>
          </a:p>
          <a:p>
            <a:pPr indent="-317500" lvl="0" marL="457200" rtl="0" algn="l">
              <a:spcBef>
                <a:spcPts val="0"/>
              </a:spcBef>
              <a:spcAft>
                <a:spcPts val="0"/>
              </a:spcAft>
              <a:buSzPts val="1400"/>
              <a:buChar char="●"/>
            </a:pPr>
            <a:r>
              <a:rPr lang="en"/>
              <a:t>election card;</a:t>
            </a:r>
            <a:endParaRPr/>
          </a:p>
          <a:p>
            <a:pPr indent="-317500" lvl="0" marL="457200" rtl="0" algn="l">
              <a:spcBef>
                <a:spcPts val="0"/>
              </a:spcBef>
              <a:spcAft>
                <a:spcPts val="0"/>
              </a:spcAft>
              <a:buSzPts val="1400"/>
              <a:buChar char="●"/>
            </a:pPr>
            <a:r>
              <a:rPr lang="en"/>
              <a:t>ration card.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92" name="Google Shape;92;p17"/>
          <p:cNvSpPr txBox="1"/>
          <p:nvPr>
            <p:ph idx="1" type="body"/>
          </p:nvPr>
        </p:nvSpPr>
        <p:spPr>
          <a:xfrm>
            <a:off x="311700" y="1225225"/>
            <a:ext cx="43650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12 different types of interactions:</a:t>
            </a:r>
            <a:endParaRPr b="1"/>
          </a:p>
          <a:p>
            <a:pPr indent="-317500" lvl="0" marL="457200" rtl="0" algn="l">
              <a:spcBef>
                <a:spcPts val="1600"/>
              </a:spcBef>
              <a:spcAft>
                <a:spcPts val="0"/>
              </a:spcAft>
              <a:buSzPts val="1400"/>
              <a:buChar char="●"/>
            </a:pPr>
            <a:r>
              <a:rPr lang="en"/>
              <a:t>whose houses he or she visits;</a:t>
            </a:r>
            <a:endParaRPr/>
          </a:p>
          <a:p>
            <a:pPr indent="-317500" lvl="0" marL="457200" rtl="0" algn="l">
              <a:spcBef>
                <a:spcPts val="0"/>
              </a:spcBef>
              <a:spcAft>
                <a:spcPts val="0"/>
              </a:spcAft>
              <a:buSzPts val="1400"/>
              <a:buChar char="●"/>
            </a:pPr>
            <a:r>
              <a:rPr lang="en"/>
              <a:t>who visits his or her house;</a:t>
            </a:r>
            <a:endParaRPr/>
          </a:p>
          <a:p>
            <a:pPr indent="-317500" lvl="0" marL="457200" rtl="0" algn="l">
              <a:spcBef>
                <a:spcPts val="0"/>
              </a:spcBef>
              <a:spcAft>
                <a:spcPts val="0"/>
              </a:spcAft>
              <a:buSzPts val="1400"/>
              <a:buChar char="●"/>
            </a:pPr>
            <a:r>
              <a:rPr lang="en"/>
              <a:t>his or her relatives in the village;</a:t>
            </a:r>
            <a:endParaRPr/>
          </a:p>
          <a:p>
            <a:pPr indent="-317500" lvl="0" marL="457200" rtl="0" algn="l">
              <a:spcBef>
                <a:spcPts val="0"/>
              </a:spcBef>
              <a:spcAft>
                <a:spcPts val="0"/>
              </a:spcAft>
              <a:buSzPts val="1400"/>
              <a:buChar char="●"/>
            </a:pPr>
            <a:r>
              <a:rPr lang="en"/>
              <a:t>non-relatives who socialize with him or her;</a:t>
            </a:r>
            <a:endParaRPr/>
          </a:p>
          <a:p>
            <a:pPr indent="-317500" lvl="0" marL="457200" rtl="0" algn="l">
              <a:spcBef>
                <a:spcPts val="0"/>
              </a:spcBef>
              <a:spcAft>
                <a:spcPts val="0"/>
              </a:spcAft>
              <a:buSzPts val="1400"/>
              <a:buChar char="●"/>
            </a:pPr>
            <a:r>
              <a:rPr lang="en"/>
              <a:t>who gives him or her medical help;</a:t>
            </a:r>
            <a:endParaRPr/>
          </a:p>
          <a:p>
            <a:pPr indent="-317500" lvl="0" marL="457200" rtl="0" algn="l">
              <a:spcBef>
                <a:spcPts val="0"/>
              </a:spcBef>
              <a:spcAft>
                <a:spcPts val="0"/>
              </a:spcAft>
              <a:buSzPts val="1400"/>
              <a:buChar char="●"/>
            </a:pPr>
            <a:r>
              <a:rPr lang="en"/>
              <a:t>from whom he or she borrows money;</a:t>
            </a:r>
            <a:endParaRPr/>
          </a:p>
          <a:p>
            <a:pPr indent="-317500" lvl="0" marL="457200" rtl="0" algn="l">
              <a:spcBef>
                <a:spcPts val="0"/>
              </a:spcBef>
              <a:spcAft>
                <a:spcPts val="0"/>
              </a:spcAft>
              <a:buSzPts val="1400"/>
              <a:buChar char="●"/>
            </a:pPr>
            <a:r>
              <a:rPr lang="en"/>
              <a:t>to whom he or she lends money;</a:t>
            </a:r>
            <a:endParaRPr/>
          </a:p>
        </p:txBody>
      </p:sp>
      <p:sp>
        <p:nvSpPr>
          <p:cNvPr id="93" name="Google Shape;93;p17"/>
          <p:cNvSpPr txBox="1"/>
          <p:nvPr>
            <p:ph idx="2" type="body"/>
          </p:nvPr>
        </p:nvSpPr>
        <p:spPr>
          <a:xfrm>
            <a:off x="4676700" y="1147225"/>
            <a:ext cx="4155600" cy="335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1600"/>
              </a:spcBef>
              <a:spcAft>
                <a:spcPts val="0"/>
              </a:spcAft>
              <a:buSzPts val="1400"/>
              <a:buChar char="●"/>
            </a:pPr>
            <a:r>
              <a:rPr lang="en"/>
              <a:t>from whom he or she borrows material goods (e.g., kerosene, rice);</a:t>
            </a:r>
            <a:endParaRPr/>
          </a:p>
          <a:p>
            <a:pPr indent="-317500" lvl="0" marL="457200" rtl="0" algn="l">
              <a:spcBef>
                <a:spcPts val="0"/>
              </a:spcBef>
              <a:spcAft>
                <a:spcPts val="0"/>
              </a:spcAft>
              <a:buSzPts val="1400"/>
              <a:buChar char="●"/>
            </a:pPr>
            <a:r>
              <a:rPr lang="en"/>
              <a:t>to whom he or she lends material goods;</a:t>
            </a:r>
            <a:endParaRPr/>
          </a:p>
          <a:p>
            <a:pPr indent="-317500" lvl="0" marL="457200" rtl="0" algn="l">
              <a:spcBef>
                <a:spcPts val="0"/>
              </a:spcBef>
              <a:spcAft>
                <a:spcPts val="0"/>
              </a:spcAft>
              <a:buSzPts val="1400"/>
              <a:buChar char="●"/>
            </a:pPr>
            <a:r>
              <a:rPr lang="en"/>
              <a:t>from whom he or she gets important advice;</a:t>
            </a:r>
            <a:endParaRPr/>
          </a:p>
          <a:p>
            <a:pPr indent="-317500" lvl="0" marL="457200" rtl="0" algn="l">
              <a:spcBef>
                <a:spcPts val="0"/>
              </a:spcBef>
              <a:spcAft>
                <a:spcPts val="0"/>
              </a:spcAft>
              <a:buSzPts val="1400"/>
              <a:buChar char="●"/>
            </a:pPr>
            <a:r>
              <a:rPr lang="en"/>
              <a:t>to whom he or she gives advice;</a:t>
            </a:r>
            <a:endParaRPr/>
          </a:p>
          <a:p>
            <a:pPr indent="-317500" lvl="0" marL="457200" rtl="0" algn="l">
              <a:spcBef>
                <a:spcPts val="0"/>
              </a:spcBef>
              <a:spcAft>
                <a:spcPts val="0"/>
              </a:spcAft>
              <a:buSzPts val="1400"/>
              <a:buChar char="●"/>
            </a:pPr>
            <a:r>
              <a:rPr lang="en"/>
              <a:t>with whom he or she goes to pray (e.g., at a temple, church or mosque).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Descriptive statistics</a:t>
            </a:r>
            <a:endParaRPr/>
          </a:p>
        </p:txBody>
      </p:sp>
      <p:sp>
        <p:nvSpPr>
          <p:cNvPr id="99" name="Google Shape;99;p18"/>
          <p:cNvSpPr txBox="1"/>
          <p:nvPr>
            <p:ph idx="1" type="body"/>
          </p:nvPr>
        </p:nvSpPr>
        <p:spPr>
          <a:xfrm>
            <a:off x="311700" y="1147225"/>
            <a:ext cx="8520600" cy="387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16 912 </a:t>
            </a:r>
            <a:r>
              <a:rPr b="1" lang="en">
                <a:solidFill>
                  <a:schemeClr val="accent2"/>
                </a:solidFill>
              </a:rPr>
              <a:t>individuals</a:t>
            </a:r>
            <a:r>
              <a:rPr lang="en"/>
              <a:t> (nodes) in total (across 75</a:t>
            </a:r>
            <a:r>
              <a:rPr b="1" lang="en">
                <a:solidFill>
                  <a:schemeClr val="accent2"/>
                </a:solidFill>
              </a:rPr>
              <a:t> villages</a:t>
            </a:r>
            <a:r>
              <a:rPr lang="en"/>
              <a:t>).</a:t>
            </a:r>
            <a:endParaRPr/>
          </a:p>
          <a:p>
            <a:pPr indent="0" lvl="0" marL="0" rtl="0" algn="l">
              <a:lnSpc>
                <a:spcPct val="100000"/>
              </a:lnSpc>
              <a:spcBef>
                <a:spcPts val="1600"/>
              </a:spcBef>
              <a:spcAft>
                <a:spcPts val="0"/>
              </a:spcAft>
              <a:buNone/>
            </a:pPr>
            <a:r>
              <a:rPr lang="en"/>
              <a:t>96% of all ties within the same households reached a </a:t>
            </a:r>
            <a:r>
              <a:rPr b="1" lang="en">
                <a:solidFill>
                  <a:srgbClr val="0000FF"/>
                </a:solidFill>
              </a:rPr>
              <a:t>weight of 12</a:t>
            </a:r>
            <a:r>
              <a:rPr lang="en"/>
              <a:t>.</a:t>
            </a:r>
            <a:endParaRPr/>
          </a:p>
          <a:p>
            <a:pPr indent="0" lvl="0" marL="0" rtl="0" algn="l">
              <a:lnSpc>
                <a:spcPct val="100000"/>
              </a:lnSpc>
              <a:spcBef>
                <a:spcPts val="1600"/>
              </a:spcBef>
              <a:spcAft>
                <a:spcPts val="0"/>
              </a:spcAft>
              <a:buNone/>
            </a:pPr>
            <a:r>
              <a:rPr lang="en"/>
              <a:t>15% of individuals live in household where there is a </a:t>
            </a:r>
            <a:r>
              <a:rPr b="1" lang="en">
                <a:solidFill>
                  <a:srgbClr val="990000"/>
                </a:solidFill>
              </a:rPr>
              <a:t>leader</a:t>
            </a:r>
            <a:endParaRPr b="1">
              <a:solidFill>
                <a:srgbClr val="990000"/>
              </a:solidFill>
            </a:endParaRPr>
          </a:p>
          <a:p>
            <a:pPr indent="0" lvl="0" marL="0" rtl="0" algn="l">
              <a:lnSpc>
                <a:spcPct val="100000"/>
              </a:lnSpc>
              <a:spcBef>
                <a:spcPts val="1600"/>
              </a:spcBef>
              <a:spcAft>
                <a:spcPts val="0"/>
              </a:spcAft>
              <a:buNone/>
            </a:pPr>
            <a:r>
              <a:rPr lang="en"/>
              <a:t>On average people have 6 </a:t>
            </a:r>
            <a:r>
              <a:rPr b="1" i="1" lang="en">
                <a:solidFill>
                  <a:srgbClr val="38761D"/>
                </a:solidFill>
              </a:rPr>
              <a:t>strong ties</a:t>
            </a:r>
            <a:r>
              <a:rPr lang="en"/>
              <a:t> and 10</a:t>
            </a:r>
            <a:r>
              <a:rPr b="1" i="1" lang="en">
                <a:solidFill>
                  <a:srgbClr val="93C47D"/>
                </a:solidFill>
              </a:rPr>
              <a:t> weak ties</a:t>
            </a:r>
            <a:endParaRPr b="1" i="1">
              <a:solidFill>
                <a:srgbClr val="93C47D"/>
              </a:solidFill>
            </a:endParaRPr>
          </a:p>
          <a:p>
            <a:pPr indent="0" lvl="0" marL="0" rtl="0" algn="l">
              <a:lnSpc>
                <a:spcPct val="100000"/>
              </a:lnSpc>
              <a:spcBef>
                <a:spcPts val="1600"/>
              </a:spcBef>
              <a:spcAft>
                <a:spcPts val="0"/>
              </a:spcAft>
              <a:buNone/>
            </a:pPr>
            <a:r>
              <a:rPr lang="en"/>
              <a:t>95% </a:t>
            </a:r>
            <a:r>
              <a:rPr b="1" lang="en">
                <a:solidFill>
                  <a:srgbClr val="B45F06"/>
                </a:solidFill>
              </a:rPr>
              <a:t>hindu</a:t>
            </a:r>
            <a:r>
              <a:rPr lang="en"/>
              <a:t>, 5% </a:t>
            </a:r>
            <a:r>
              <a:rPr b="1" lang="en">
                <a:solidFill>
                  <a:srgbClr val="B45F06"/>
                </a:solidFill>
              </a:rPr>
              <a:t>islam</a:t>
            </a:r>
            <a:endParaRPr/>
          </a:p>
          <a:p>
            <a:pPr indent="0" lvl="0" marL="0" rtl="0" algn="l">
              <a:lnSpc>
                <a:spcPct val="100000"/>
              </a:lnSpc>
              <a:spcBef>
                <a:spcPts val="1600"/>
              </a:spcBef>
              <a:spcAft>
                <a:spcPts val="0"/>
              </a:spcAft>
              <a:buNone/>
            </a:pPr>
            <a:r>
              <a:rPr lang="en"/>
              <a:t>56% other backward caste (</a:t>
            </a:r>
            <a:r>
              <a:rPr b="1" lang="en">
                <a:solidFill>
                  <a:srgbClr val="741B47"/>
                </a:solidFill>
              </a:rPr>
              <a:t>OBC</a:t>
            </a:r>
            <a:r>
              <a:rPr lang="en"/>
              <a:t>) caste, 25% </a:t>
            </a:r>
            <a:r>
              <a:rPr b="1" lang="en">
                <a:solidFill>
                  <a:srgbClr val="741B47"/>
                </a:solidFill>
              </a:rPr>
              <a:t>scheduled caste</a:t>
            </a:r>
            <a:r>
              <a:rPr lang="en"/>
              <a:t>, 12%</a:t>
            </a:r>
            <a:r>
              <a:rPr b="1" lang="en">
                <a:solidFill>
                  <a:srgbClr val="741B47"/>
                </a:solidFill>
              </a:rPr>
              <a:t> general</a:t>
            </a:r>
            <a:endParaRPr/>
          </a:p>
          <a:p>
            <a:pPr indent="0" lvl="0" marL="0" rtl="0" algn="l">
              <a:lnSpc>
                <a:spcPct val="100000"/>
              </a:lnSpc>
              <a:spcBef>
                <a:spcPts val="1600"/>
              </a:spcBef>
              <a:spcAft>
                <a:spcPts val="0"/>
              </a:spcAft>
              <a:buNone/>
            </a:pPr>
            <a:r>
              <a:rPr lang="en"/>
              <a:t>74% </a:t>
            </a:r>
            <a:r>
              <a:rPr lang="en">
                <a:solidFill>
                  <a:srgbClr val="000000"/>
                </a:solidFill>
              </a:rPr>
              <a:t>Kannada</a:t>
            </a:r>
            <a:r>
              <a:rPr lang="en"/>
              <a:t>, 17% Telugu as </a:t>
            </a:r>
            <a:r>
              <a:rPr b="1" lang="en">
                <a:solidFill>
                  <a:srgbClr val="FF0000"/>
                </a:solidFill>
              </a:rPr>
              <a:t>mother tongue</a:t>
            </a:r>
            <a:endParaRPr b="1">
              <a:solidFill>
                <a:srgbClr val="FF0000"/>
              </a:solidFill>
            </a:endParaRPr>
          </a:p>
          <a:p>
            <a:pPr indent="0" lvl="0" marL="0" rtl="0" algn="l">
              <a:lnSpc>
                <a:spcPct val="100000"/>
              </a:lnSpc>
              <a:spcBef>
                <a:spcPts val="1600"/>
              </a:spcBef>
              <a:spcAft>
                <a:spcPts val="0"/>
              </a:spcAft>
              <a:buNone/>
            </a:pPr>
            <a:r>
              <a:rPr lang="en"/>
              <a:t>90% </a:t>
            </a:r>
            <a:r>
              <a:rPr b="1" lang="en">
                <a:solidFill>
                  <a:srgbClr val="741B47"/>
                </a:solidFill>
              </a:rPr>
              <a:t>owns a house</a:t>
            </a:r>
            <a:r>
              <a:rPr lang="en"/>
              <a:t>, 65% has private electricity</a:t>
            </a:r>
            <a:endParaRPr/>
          </a:p>
          <a:p>
            <a:pPr indent="0" lvl="0" marL="0" rtl="0" algn="just">
              <a:lnSpc>
                <a:spcPct val="150000"/>
              </a:lnSpc>
              <a:spcBef>
                <a:spcPts val="1600"/>
              </a:spcBef>
              <a:spcAft>
                <a:spcPts val="0"/>
              </a:spcAft>
              <a:buClr>
                <a:schemeClr val="dk1"/>
              </a:buClr>
              <a:buSzPts val="11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0" y="0"/>
            <a:ext cx="4993475" cy="4993475"/>
          </a:xfrm>
          <a:prstGeom prst="rect">
            <a:avLst/>
          </a:prstGeom>
          <a:noFill/>
          <a:ln>
            <a:noFill/>
          </a:ln>
        </p:spPr>
      </p:pic>
      <p:sp>
        <p:nvSpPr>
          <p:cNvPr id="105" name="Google Shape;105;p19"/>
          <p:cNvSpPr/>
          <p:nvPr/>
        </p:nvSpPr>
        <p:spPr>
          <a:xfrm>
            <a:off x="4057525" y="1509700"/>
            <a:ext cx="471600" cy="4392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9"/>
          <p:cNvCxnSpPr/>
          <p:nvPr/>
        </p:nvCxnSpPr>
        <p:spPr>
          <a:xfrm flipH="1" rot="10800000">
            <a:off x="4050500" y="1040000"/>
            <a:ext cx="1786500" cy="460200"/>
          </a:xfrm>
          <a:prstGeom prst="straightConnector1">
            <a:avLst/>
          </a:prstGeom>
          <a:noFill/>
          <a:ln cap="flat" cmpd="sng" w="9525">
            <a:solidFill>
              <a:srgbClr val="666666"/>
            </a:solidFill>
            <a:prstDash val="solid"/>
            <a:round/>
            <a:headEnd len="med" w="med" type="none"/>
            <a:tailEnd len="med" w="med" type="none"/>
          </a:ln>
        </p:spPr>
      </p:cxnSp>
      <p:cxnSp>
        <p:nvCxnSpPr>
          <p:cNvPr id="107" name="Google Shape;107;p19"/>
          <p:cNvCxnSpPr/>
          <p:nvPr/>
        </p:nvCxnSpPr>
        <p:spPr>
          <a:xfrm>
            <a:off x="4071950" y="1960950"/>
            <a:ext cx="1757400" cy="1200300"/>
          </a:xfrm>
          <a:prstGeom prst="straightConnector1">
            <a:avLst/>
          </a:prstGeom>
          <a:noFill/>
          <a:ln cap="flat" cmpd="sng" w="9525">
            <a:solidFill>
              <a:srgbClr val="666666"/>
            </a:solidFill>
            <a:prstDash val="solid"/>
            <a:round/>
            <a:headEnd len="med" w="med" type="none"/>
            <a:tailEnd len="med" w="med" type="none"/>
          </a:ln>
        </p:spPr>
      </p:cxnSp>
      <p:pic>
        <p:nvPicPr>
          <p:cNvPr id="108" name="Google Shape;108;p19"/>
          <p:cNvPicPr preferRelativeResize="0"/>
          <p:nvPr/>
        </p:nvPicPr>
        <p:blipFill>
          <a:blip r:embed="rId4">
            <a:alphaModFix/>
          </a:blip>
          <a:stretch>
            <a:fillRect/>
          </a:stretch>
        </p:blipFill>
        <p:spPr>
          <a:xfrm>
            <a:off x="5820999" y="1039424"/>
            <a:ext cx="2520500" cy="2110975"/>
          </a:xfrm>
          <a:prstGeom prst="rect">
            <a:avLst/>
          </a:prstGeom>
          <a:noFill/>
          <a:ln cap="flat" cmpd="sng" w="9525">
            <a:solidFill>
              <a:schemeClr val="dk2"/>
            </a:solidFill>
            <a:prstDash val="solid"/>
            <a:round/>
            <a:headEnd len="sm" w="sm" type="none"/>
            <a:tailEnd len="sm" w="sm" type="none"/>
          </a:ln>
        </p:spPr>
      </p:pic>
      <p:sp>
        <p:nvSpPr>
          <p:cNvPr id="109" name="Google Shape;109;p19"/>
          <p:cNvSpPr txBox="1"/>
          <p:nvPr>
            <p:ph idx="1" type="body"/>
          </p:nvPr>
        </p:nvSpPr>
        <p:spPr>
          <a:xfrm>
            <a:off x="3732000" y="3622000"/>
            <a:ext cx="5412000" cy="1466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t>A</a:t>
            </a:r>
            <a:r>
              <a:rPr b="1" lang="en"/>
              <a:t>ggregated network for village 52 </a:t>
            </a:r>
            <a:endParaRPr b="1"/>
          </a:p>
          <a:p>
            <a:pPr indent="0" lvl="0" marL="0" rtl="0" algn="r">
              <a:lnSpc>
                <a:spcPct val="100000"/>
              </a:lnSpc>
              <a:spcBef>
                <a:spcPts val="0"/>
              </a:spcBef>
              <a:spcAft>
                <a:spcPts val="0"/>
              </a:spcAft>
              <a:buNone/>
            </a:pPr>
            <a:r>
              <a:rPr b="1" lang="en"/>
              <a:t>(individuals) </a:t>
            </a:r>
            <a:endParaRPr b="1"/>
          </a:p>
          <a:p>
            <a:pPr indent="0" lvl="0" marL="0" rtl="0" algn="r">
              <a:lnSpc>
                <a:spcPct val="100000"/>
              </a:lnSpc>
              <a:spcBef>
                <a:spcPts val="1600"/>
              </a:spcBef>
              <a:spcAft>
                <a:spcPts val="0"/>
              </a:spcAft>
              <a:buNone/>
            </a:pPr>
            <a:r>
              <a:rPr lang="en"/>
              <a:t>Size of nodes shows degree</a:t>
            </a:r>
            <a:endParaRPr/>
          </a:p>
          <a:p>
            <a:pPr indent="0" lvl="0" marL="0" rtl="0" algn="r">
              <a:lnSpc>
                <a:spcPct val="100000"/>
              </a:lnSpc>
              <a:spcBef>
                <a:spcPts val="0"/>
              </a:spcBef>
              <a:spcAft>
                <a:spcPts val="1600"/>
              </a:spcAft>
              <a:buNone/>
            </a:pPr>
            <a:r>
              <a:rPr lang="en"/>
              <a:t>Blue nodes - males, red - females, grey - no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b="12581" l="0" r="0" t="13410"/>
          <a:stretch/>
        </p:blipFill>
        <p:spPr>
          <a:xfrm>
            <a:off x="190934" y="83625"/>
            <a:ext cx="6522638" cy="4827575"/>
          </a:xfrm>
          <a:prstGeom prst="rect">
            <a:avLst/>
          </a:prstGeom>
          <a:noFill/>
          <a:ln>
            <a:noFill/>
          </a:ln>
        </p:spPr>
      </p:pic>
      <p:sp>
        <p:nvSpPr>
          <p:cNvPr id="115" name="Google Shape;115;p20"/>
          <p:cNvSpPr txBox="1"/>
          <p:nvPr>
            <p:ph idx="1" type="body"/>
          </p:nvPr>
        </p:nvSpPr>
        <p:spPr>
          <a:xfrm>
            <a:off x="3732000" y="1219025"/>
            <a:ext cx="5412000" cy="38256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t>A</a:t>
            </a:r>
            <a:r>
              <a:rPr b="1" lang="en"/>
              <a:t>ggregated network for village 52 </a:t>
            </a:r>
            <a:endParaRPr b="1"/>
          </a:p>
          <a:p>
            <a:pPr indent="0" lvl="0" marL="0" rtl="0" algn="r">
              <a:lnSpc>
                <a:spcPct val="100000"/>
              </a:lnSpc>
              <a:spcBef>
                <a:spcPts val="0"/>
              </a:spcBef>
              <a:spcAft>
                <a:spcPts val="0"/>
              </a:spcAft>
              <a:buNone/>
            </a:pPr>
            <a:r>
              <a:rPr b="1" lang="en"/>
              <a:t>(households)</a:t>
            </a:r>
            <a:endParaRPr b="1"/>
          </a:p>
          <a:p>
            <a:pPr indent="0" lvl="0" marL="0" rtl="0" algn="r">
              <a:lnSpc>
                <a:spcPct val="100000"/>
              </a:lnSpc>
              <a:spcBef>
                <a:spcPts val="1600"/>
              </a:spcBef>
              <a:spcAft>
                <a:spcPts val="0"/>
              </a:spcAft>
              <a:buNone/>
            </a:pPr>
            <a:r>
              <a:t/>
            </a:r>
            <a:endParaRPr/>
          </a:p>
          <a:p>
            <a:pPr indent="0" lvl="0" marL="0" rtl="0" algn="r">
              <a:lnSpc>
                <a:spcPct val="100000"/>
              </a:lnSpc>
              <a:spcBef>
                <a:spcPts val="1600"/>
              </a:spcBef>
              <a:spcAft>
                <a:spcPts val="0"/>
              </a:spcAft>
              <a:buNone/>
            </a:pPr>
            <a:r>
              <a:t/>
            </a:r>
            <a:endParaRPr/>
          </a:p>
          <a:p>
            <a:pPr indent="0" lvl="0" marL="0" rtl="0" algn="r">
              <a:lnSpc>
                <a:spcPct val="100000"/>
              </a:lnSpc>
              <a:spcBef>
                <a:spcPts val="0"/>
              </a:spcBef>
              <a:spcAft>
                <a:spcPts val="0"/>
              </a:spcAft>
              <a:buNone/>
            </a:pPr>
            <a:r>
              <a:t/>
            </a:r>
            <a:endParaRPr/>
          </a:p>
          <a:p>
            <a:pPr indent="0" lvl="0" marL="0" rtl="0" algn="r">
              <a:lnSpc>
                <a:spcPct val="100000"/>
              </a:lnSpc>
              <a:spcBef>
                <a:spcPts val="1600"/>
              </a:spcBef>
              <a:spcAft>
                <a:spcPts val="0"/>
              </a:spcAft>
              <a:buNone/>
            </a:pPr>
            <a:r>
              <a:t/>
            </a:r>
            <a:endParaRPr/>
          </a:p>
          <a:p>
            <a:pPr indent="0" lvl="0" marL="0" rtl="0" algn="r">
              <a:lnSpc>
                <a:spcPct val="100000"/>
              </a:lnSpc>
              <a:spcBef>
                <a:spcPts val="0"/>
              </a:spcBef>
              <a:spcAft>
                <a:spcPts val="0"/>
              </a:spcAft>
              <a:buNone/>
            </a:pPr>
            <a:r>
              <a:rPr lang="en" u="sng"/>
              <a:t>Colors show different castes:</a:t>
            </a:r>
            <a:r>
              <a:rPr lang="en"/>
              <a:t> </a:t>
            </a:r>
            <a:endParaRPr/>
          </a:p>
          <a:p>
            <a:pPr indent="0" lvl="0" marL="0" rtl="0" algn="r">
              <a:lnSpc>
                <a:spcPct val="100000"/>
              </a:lnSpc>
              <a:spcBef>
                <a:spcPts val="0"/>
              </a:spcBef>
              <a:spcAft>
                <a:spcPts val="0"/>
              </a:spcAft>
              <a:buNone/>
            </a:pPr>
            <a:r>
              <a:rPr lang="en"/>
              <a:t>green - General Category (GC); </a:t>
            </a:r>
            <a:endParaRPr/>
          </a:p>
          <a:p>
            <a:pPr indent="0" lvl="0" marL="0" rtl="0" algn="r">
              <a:lnSpc>
                <a:spcPct val="100000"/>
              </a:lnSpc>
              <a:spcBef>
                <a:spcPts val="0"/>
              </a:spcBef>
              <a:spcAft>
                <a:spcPts val="0"/>
              </a:spcAft>
              <a:buNone/>
            </a:pPr>
            <a:r>
              <a:rPr lang="en"/>
              <a:t>blue - Other Backward Caste (OBC); </a:t>
            </a:r>
            <a:endParaRPr/>
          </a:p>
          <a:p>
            <a:pPr indent="0" lvl="0" marL="0" rtl="0" algn="r">
              <a:lnSpc>
                <a:spcPct val="100000"/>
              </a:lnSpc>
              <a:spcBef>
                <a:spcPts val="0"/>
              </a:spcBef>
              <a:spcAft>
                <a:spcPts val="0"/>
              </a:spcAft>
              <a:buNone/>
            </a:pPr>
            <a:r>
              <a:rPr lang="en"/>
              <a:t>yellow -  Scheduled Caste (SC); </a:t>
            </a:r>
            <a:endParaRPr/>
          </a:p>
          <a:p>
            <a:pPr indent="0" lvl="0" marL="0" rtl="0" algn="r">
              <a:lnSpc>
                <a:spcPct val="100000"/>
              </a:lnSpc>
              <a:spcBef>
                <a:spcPts val="0"/>
              </a:spcBef>
              <a:spcAft>
                <a:spcPts val="0"/>
              </a:spcAft>
              <a:buNone/>
            </a:pPr>
            <a:r>
              <a:rPr lang="en"/>
              <a:t>orange - Scheduled Tribe (ST).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Determinants of Individual “Tiedness”</a:t>
            </a:r>
            <a:endParaRPr/>
          </a:p>
        </p:txBody>
      </p:sp>
      <p:sp>
        <p:nvSpPr>
          <p:cNvPr id="121" name="Google Shape;121;p21"/>
          <p:cNvSpPr txBox="1"/>
          <p:nvPr>
            <p:ph idx="1" type="body"/>
          </p:nvPr>
        </p:nvSpPr>
        <p:spPr>
          <a:xfrm>
            <a:off x="311700" y="1225225"/>
            <a:ext cx="8520600" cy="3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“tiedness”?</a:t>
            </a:r>
            <a:endParaRPr/>
          </a:p>
          <a:p>
            <a:pPr indent="0" lvl="0" marL="0" rtl="0" algn="l">
              <a:spcBef>
                <a:spcPts val="1600"/>
              </a:spcBef>
              <a:spcAft>
                <a:spcPts val="0"/>
              </a:spcAft>
              <a:buNone/>
            </a:pPr>
            <a:r>
              <a:rPr lang="en"/>
              <a:t>A relationship between two people is considered to be “strong tied” if more than six layers are present. </a:t>
            </a:r>
            <a:endParaRPr/>
          </a:p>
          <a:p>
            <a:pPr indent="0" lvl="0" marL="457200" rtl="0" algn="l">
              <a:spcBef>
                <a:spcPts val="1600"/>
              </a:spcBef>
              <a:spcAft>
                <a:spcPts val="0"/>
              </a:spcAft>
              <a:buNone/>
            </a:pPr>
            <a:r>
              <a:rPr lang="en"/>
              <a:t>We came up with three measures to calculate the strength of an individual’s relationship:</a:t>
            </a:r>
            <a:endParaRPr/>
          </a:p>
          <a:p>
            <a:pPr indent="-342900" lvl="0" marL="914400" rtl="0" algn="l">
              <a:spcBef>
                <a:spcPts val="1600"/>
              </a:spcBef>
              <a:spcAft>
                <a:spcPts val="0"/>
              </a:spcAft>
              <a:buSzPts val="1800"/>
              <a:buAutoNum type="arabicPeriod"/>
            </a:pPr>
            <a:r>
              <a:rPr lang="en"/>
              <a:t>An individual is “strongly tied” if (s)he has more strong than weak ties.</a:t>
            </a:r>
            <a:endParaRPr/>
          </a:p>
          <a:p>
            <a:pPr indent="-342900" lvl="0" marL="914400" rtl="0" algn="l">
              <a:spcBef>
                <a:spcPts val="0"/>
              </a:spcBef>
              <a:spcAft>
                <a:spcPts val="0"/>
              </a:spcAft>
              <a:buSzPts val="1800"/>
              <a:buAutoNum type="arabicPeriod"/>
            </a:pPr>
            <a:r>
              <a:rPr lang="en"/>
              <a:t>The ratio of strong and weak ties.</a:t>
            </a:r>
            <a:endParaRPr/>
          </a:p>
          <a:p>
            <a:pPr indent="-342900" lvl="0" marL="914400" rtl="0" algn="l">
              <a:spcBef>
                <a:spcPts val="0"/>
              </a:spcBef>
              <a:spcAft>
                <a:spcPts val="0"/>
              </a:spcAft>
              <a:buSzPts val="1800"/>
              <a:buAutoNum type="arabicPeriod"/>
            </a:pPr>
            <a:r>
              <a:rPr lang="en"/>
              <a:t>The ratio of the actual number of layers and </a:t>
            </a:r>
            <a:r>
              <a:rPr lang="en"/>
              <a:t>maximum number of layers </a:t>
            </a:r>
            <a:r>
              <a:rPr lang="en"/>
              <a:t>for a person’s relations.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